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36576000" cy="29260800"/>
  <p:notesSz cx="6934200" cy="9220200"/>
  <p:defaultTextStyle>
    <a:defPPr>
      <a:defRPr lang="en-US"/>
    </a:defPPr>
    <a:lvl1pPr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1pPr>
    <a:lvl2pPr marL="1879600" indent="-1422400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2pPr>
    <a:lvl3pPr marL="3760788" indent="-2846388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3pPr>
    <a:lvl4pPr marL="5641975" indent="-4270375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4pPr>
    <a:lvl5pPr marL="7523163" indent="-5694363" algn="l" defTabSz="3760788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25" d="100"/>
          <a:sy n="25" d="100"/>
        </p:scale>
        <p:origin x="-2058" y="-156"/>
      </p:cViewPr>
      <p:guideLst>
        <p:guide orient="horz" pos="9216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9089815"/>
            <a:ext cx="31089600" cy="62721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6581120"/>
            <a:ext cx="25603200" cy="7477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11A6D-C502-475D-BB61-124C34CF5E46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DC51B-09BD-4126-A877-4289AD589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3705A-D0E4-43B0-86CE-0010AE308EB9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68F5D-6689-4212-972D-667487B02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1171791"/>
            <a:ext cx="8229600" cy="249665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171791"/>
            <a:ext cx="24079200" cy="249665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31A53-09AA-4D42-A40A-BC99E4F29B48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8C146-BBB8-4F20-9009-832B4DC84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786C0-74B9-4354-AF4E-781CAC405FB1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95F09-820A-41DF-B70A-06916C8645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8802775"/>
            <a:ext cx="31089600" cy="581152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2401978"/>
            <a:ext cx="31089600" cy="6400798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101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202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303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404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506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CFA08-A539-4D23-AA7F-F73C0BE96281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30F0E-6999-4FFA-9CDA-E3FDEB234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6827522"/>
            <a:ext cx="16154400" cy="19310775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6827522"/>
            <a:ext cx="16154400" cy="19310775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F1BFD-228B-4CDC-863B-EC1DB0F7DCBB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C9D58-F85E-453F-A31D-6A8295C34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549816"/>
            <a:ext cx="16160752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9279467"/>
            <a:ext cx="16160752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549816"/>
            <a:ext cx="16167100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9279467"/>
            <a:ext cx="16167100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85CEE9-4244-4836-9A4E-7F725BED2651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DF7C9-CCAF-48E2-B0F9-DCD353171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C1F1B-BC9B-4162-83C4-F8992628D312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1F057-B3E0-42C1-B9A7-7B7A96115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0C1D5-DB40-4CDE-8203-8C1E9A0D87C4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00DAC-C9EA-4DAC-87B3-4EE158A64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1165013"/>
            <a:ext cx="12033252" cy="495808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165016"/>
            <a:ext cx="20447000" cy="24973282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6123096"/>
            <a:ext cx="12033252" cy="20015202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62508-8CA3-4588-BCAA-77CB42234F0F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79130-FF6E-49A1-9B72-7F03E4FAA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20482560"/>
            <a:ext cx="21945600" cy="241808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2614507"/>
            <a:ext cx="21945600" cy="17556480"/>
          </a:xfrm>
        </p:spPr>
        <p:txBody>
          <a:bodyPr rtlCol="0">
            <a:normAutofit/>
          </a:bodyPr>
          <a:lstStyle>
            <a:lvl1pPr marL="0" indent="0">
              <a:buNone/>
              <a:defRPr sz="13200"/>
            </a:lvl1pPr>
            <a:lvl2pPr marL="1881012" indent="0">
              <a:buNone/>
              <a:defRPr sz="11500"/>
            </a:lvl2pPr>
            <a:lvl3pPr marL="3762024" indent="0">
              <a:buNone/>
              <a:defRPr sz="9900"/>
            </a:lvl3pPr>
            <a:lvl4pPr marL="5643037" indent="0">
              <a:buNone/>
              <a:defRPr sz="8200"/>
            </a:lvl4pPr>
            <a:lvl5pPr marL="7524049" indent="0">
              <a:buNone/>
              <a:defRPr sz="8200"/>
            </a:lvl5pPr>
            <a:lvl6pPr marL="9405061" indent="0">
              <a:buNone/>
              <a:defRPr sz="8200"/>
            </a:lvl6pPr>
            <a:lvl7pPr marL="11286073" indent="0">
              <a:buNone/>
              <a:defRPr sz="8200"/>
            </a:lvl7pPr>
            <a:lvl8pPr marL="13167086" indent="0">
              <a:buNone/>
              <a:defRPr sz="8200"/>
            </a:lvl8pPr>
            <a:lvl9pPr marL="15048098" indent="0">
              <a:buNone/>
              <a:defRPr sz="8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22900642"/>
            <a:ext cx="21945600" cy="3434078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DB2B7-C5BF-464A-A17D-4107C6C0D5EE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A5F61-FA2F-4531-81DB-9B48FA870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828800" y="1171575"/>
            <a:ext cx="32918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6202" tIns="188101" rIns="376202" bIns="1881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28800" y="6827838"/>
            <a:ext cx="32918400" cy="193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6202" tIns="188101" rIns="376202" bIns="1881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7120850"/>
            <a:ext cx="8534400" cy="1557338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l" defTabSz="3762024" fontAlgn="auto">
              <a:spcBef>
                <a:spcPts val="0"/>
              </a:spcBef>
              <a:spcAft>
                <a:spcPts val="0"/>
              </a:spcAft>
              <a:defRPr sz="4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79535B-C779-4D0E-A692-662930A9232F}" type="datetimeFigureOut">
              <a:rPr lang="en-US"/>
              <a:pPr>
                <a:defRPr/>
              </a:pPr>
              <a:t>4/25/2011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7120850"/>
            <a:ext cx="11582400" cy="1557338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ctr" defTabSz="3762024" fontAlgn="auto">
              <a:spcBef>
                <a:spcPts val="0"/>
              </a:spcBef>
              <a:spcAft>
                <a:spcPts val="0"/>
              </a:spcAft>
              <a:defRPr sz="4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7120850"/>
            <a:ext cx="8534400" cy="1557338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r" defTabSz="3762024" fontAlgn="auto">
              <a:spcBef>
                <a:spcPts val="0"/>
              </a:spcBef>
              <a:spcAft>
                <a:spcPts val="0"/>
              </a:spcAft>
              <a:defRPr sz="4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FB76E11-268A-4735-88EE-5BB1E19C3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0" r:id="rId2"/>
    <p:sldLayoutId id="2147483729" r:id="rId3"/>
    <p:sldLayoutId id="2147483728" r:id="rId4"/>
    <p:sldLayoutId id="2147483727" r:id="rId5"/>
    <p:sldLayoutId id="2147483726" r:id="rId6"/>
    <p:sldLayoutId id="2147483725" r:id="rId7"/>
    <p:sldLayoutId id="2147483724" r:id="rId8"/>
    <p:sldLayoutId id="2147483723" r:id="rId9"/>
    <p:sldLayoutId id="2147483722" r:id="rId10"/>
    <p:sldLayoutId id="2147483721" r:id="rId11"/>
  </p:sldLayoutIdLst>
  <p:txStyles>
    <p:titleStyle>
      <a:lvl1pPr algn="ctr" defTabSz="3760788" rtl="0" fontAlgn="base">
        <a:spcBef>
          <a:spcPct val="0"/>
        </a:spcBef>
        <a:spcAft>
          <a:spcPct val="0"/>
        </a:spcAft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2pPr>
      <a:lvl3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3pPr>
      <a:lvl4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4pPr>
      <a:lvl5pPr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5pPr>
      <a:lvl6pPr marL="4572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6pPr>
      <a:lvl7pPr marL="9144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7pPr>
      <a:lvl8pPr marL="13716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8pPr>
      <a:lvl9pPr marL="1828800" algn="ctr" defTabSz="3760788" rtl="0" fontAlgn="base">
        <a:spcBef>
          <a:spcPct val="0"/>
        </a:spcBef>
        <a:spcAft>
          <a:spcPct val="0"/>
        </a:spcAft>
        <a:defRPr sz="18100">
          <a:solidFill>
            <a:schemeClr val="tx1"/>
          </a:solidFill>
          <a:latin typeface="Calibri" pitchFamily="34" charset="0"/>
        </a:defRPr>
      </a:lvl9pPr>
    </p:titleStyle>
    <p:bodyStyle>
      <a:lvl1pPr marL="1409700" indent="-1409700" algn="l" defTabSz="3760788" rtl="0" fontAlgn="base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5938" indent="-1174750" algn="l" defTabSz="3760788" rtl="0" fontAlgn="base">
        <a:spcBef>
          <a:spcPct val="20000"/>
        </a:spcBef>
        <a:spcAft>
          <a:spcPct val="0"/>
        </a:spcAft>
        <a:buFont typeface="Arial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175" indent="-939800" algn="l" defTabSz="3760788" rtl="0" fontAlgn="base">
        <a:spcBef>
          <a:spcPct val="20000"/>
        </a:spcBef>
        <a:spcAft>
          <a:spcPct val="0"/>
        </a:spcAft>
        <a:buFont typeface="Arial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63" indent="-939800" algn="l" defTabSz="3760788" rtl="0" fontAlgn="base">
        <a:spcBef>
          <a:spcPct val="20000"/>
        </a:spcBef>
        <a:spcAft>
          <a:spcPct val="0"/>
        </a:spcAft>
        <a:buFont typeface="Arial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550" indent="-939800" algn="l" defTabSz="3760788" rtl="0" fontAlgn="base">
        <a:spcBef>
          <a:spcPct val="20000"/>
        </a:spcBef>
        <a:spcAft>
          <a:spcPct val="0"/>
        </a:spcAft>
        <a:buFont typeface="Arial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5567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2" descr="f1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6576000" cy="292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36576000" cy="2925763"/>
          </a:xfrm>
        </p:spPr>
        <p:txBody>
          <a:bodyPr rtlCol="0">
            <a:normAutofit fontScale="90000"/>
          </a:bodyPr>
          <a:lstStyle/>
          <a:p>
            <a:pPr defTabSz="3762024" fontAlgn="auto">
              <a:spcAft>
                <a:spcPts val="0"/>
              </a:spcAft>
              <a:defRPr/>
            </a:pPr>
            <a:r>
              <a:rPr lang="en-US" dirty="0" smtClean="0"/>
              <a:t>Company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486400"/>
            <a:ext cx="20116800" cy="1181100"/>
          </a:xfr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b="1" dirty="0" smtClean="0">
                <a:solidFill>
                  <a:schemeClr val="tx1"/>
                </a:solidFill>
              </a:rPr>
              <a:t>Topical Areas: Web, Database, Middleware, OOP, Frameworks</a:t>
            </a:r>
            <a:endParaRPr lang="en-US" sz="12200" b="1" dirty="0" smtClean="0">
              <a:solidFill>
                <a:schemeClr val="tx1"/>
              </a:solidFill>
            </a:endParaRP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5029200" y="2667000"/>
            <a:ext cx="26441400" cy="176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76202" tIns="188101" rIns="376202" bIns="188101">
            <a:spAutoFit/>
          </a:bodyPr>
          <a:lstStyle/>
          <a:p>
            <a:pPr algn="ctr"/>
            <a:r>
              <a:rPr lang="en-US" sz="4500" b="1" dirty="0" smtClean="0">
                <a:latin typeface="Calibri" pitchFamily="34" charset="0"/>
              </a:rPr>
              <a:t>CMS </a:t>
            </a:r>
            <a:r>
              <a:rPr lang="en-US" sz="4500" b="1" dirty="0">
                <a:latin typeface="Calibri" pitchFamily="34" charset="0"/>
              </a:rPr>
              <a:t>is a web interfaced, database back ended, modularly designed, system to manage the daily paperwork that a Company of Midshipmen deals with on a daily basis.</a:t>
            </a:r>
          </a:p>
        </p:txBody>
      </p:sp>
      <p:pic>
        <p:nvPicPr>
          <p:cNvPr id="13320" name="Picture 15" descr="crest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57200"/>
            <a:ext cx="31432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10" descr="Z:\Pictures\Department Poster Pics\FinalCSLogo\CS-Logo-final-smal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27800" y="784225"/>
            <a:ext cx="3694113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Group 28"/>
          <p:cNvGrpSpPr/>
          <p:nvPr/>
        </p:nvGrpSpPr>
        <p:grpSpPr>
          <a:xfrm>
            <a:off x="21259800" y="5486400"/>
            <a:ext cx="14630400" cy="4876800"/>
            <a:chOff x="12192000" y="19888200"/>
            <a:chExt cx="14554200" cy="4876800"/>
          </a:xfrm>
        </p:grpSpPr>
        <p:pic>
          <p:nvPicPr>
            <p:cNvPr id="13323" name="Picture 11" descr="public view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92000" y="19888200"/>
              <a:ext cx="14554200" cy="3978275"/>
            </a:xfrm>
            <a:prstGeom prst="rect">
              <a:avLst/>
            </a:prstGeom>
            <a:noFill/>
          </p:spPr>
        </p:pic>
        <p:sp>
          <p:nvSpPr>
            <p:cNvPr id="13324" name="TextBox 9"/>
            <p:cNvSpPr txBox="1">
              <a:spLocks noChangeArrowheads="1"/>
            </p:cNvSpPr>
            <p:nvPr/>
          </p:nvSpPr>
          <p:spPr bwMode="auto">
            <a:xfrm>
              <a:off x="12192000" y="23850600"/>
              <a:ext cx="14554200" cy="914400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376202" tIns="188101" rIns="376202" bIns="188101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Figure01: 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avigation Bar</a:t>
              </a:r>
              <a:endParaRPr lang="en-US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4876800" y="24501805"/>
            <a:ext cx="15925800" cy="4073195"/>
          </a:xfrm>
          <a:prstGeom prst="rect">
            <a:avLst/>
          </a:prstGeom>
          <a:ln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376202" tIns="188101" rIns="376202" bIns="188101">
            <a:sp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Calibri" pitchFamily="34" charset="0"/>
              </a:rPr>
              <a:t>CONCLUSIONS:</a:t>
            </a:r>
          </a:p>
          <a:p>
            <a:pPr>
              <a:buFont typeface="Wingdings" pitchFamily="2" charset="2"/>
              <a:buChar char="Ø"/>
            </a:pPr>
            <a:r>
              <a:rPr lang="en-US" sz="4800" dirty="0" smtClean="0">
                <a:solidFill>
                  <a:schemeClr val="tx1"/>
                </a:solidFill>
                <a:latin typeface="Calibri" pitchFamily="34" charset="0"/>
              </a:rPr>
              <a:t>Simple </a:t>
            </a:r>
            <a:r>
              <a:rPr lang="en-US" sz="4800" dirty="0">
                <a:solidFill>
                  <a:schemeClr val="tx1"/>
                </a:solidFill>
                <a:latin typeface="Calibri" pitchFamily="34" charset="0"/>
              </a:rPr>
              <a:t>problems may have complicated solutions.</a:t>
            </a:r>
          </a:p>
          <a:p>
            <a:pPr>
              <a:buFont typeface="Wingdings" pitchFamily="2" charset="2"/>
              <a:buChar char="Ø"/>
            </a:pPr>
            <a:r>
              <a:rPr lang="en-US" sz="4800" dirty="0">
                <a:solidFill>
                  <a:schemeClr val="tx1"/>
                </a:solidFill>
                <a:latin typeface="Calibri" pitchFamily="34" charset="0"/>
              </a:rPr>
              <a:t>Good team communication is as important as good code.</a:t>
            </a:r>
          </a:p>
          <a:p>
            <a:pPr>
              <a:buFont typeface="Wingdings" pitchFamily="2" charset="2"/>
              <a:buChar char="Ø"/>
            </a:pPr>
            <a:r>
              <a:rPr lang="en-US" sz="4800" dirty="0">
                <a:solidFill>
                  <a:schemeClr val="tx1"/>
                </a:solidFill>
                <a:latin typeface="Calibri" pitchFamily="34" charset="0"/>
              </a:rPr>
              <a:t>A framework to aid development may or may not be a good idea depending on the application.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33950" y="7924800"/>
            <a:ext cx="15792450" cy="9982505"/>
          </a:xfrm>
          <a:prstGeom prst="rect">
            <a:avLst/>
          </a:prstGeom>
          <a:ln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376202" tIns="188101" rIns="376202" bIns="188101">
            <a:spAutoFit/>
          </a:bodyPr>
          <a:lstStyle/>
          <a:p>
            <a:pPr algn="ctr"/>
            <a:r>
              <a:rPr lang="en-US" sz="4800" b="1" u="sng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Top </a:t>
            </a:r>
            <a:r>
              <a:rPr lang="en-US" sz="4800" b="1" u="sng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Three Challenges</a:t>
            </a:r>
            <a:endParaRPr lang="en-US" sz="4800" b="1" u="sng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>
              <a:buFontTx/>
              <a:buAutoNum type="arabicPeriod"/>
            </a:pPr>
            <a:r>
              <a:rPr lang="en-US" sz="4800" b="1" dirty="0">
                <a:latin typeface="Calibri" pitchFamily="34" charset="0"/>
                <a:cs typeface="Calibri" pitchFamily="34" charset="0"/>
              </a:rPr>
              <a:t> Complexity Management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Many MIDN data points to keep track of and reference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SOLUTION: Use the Django framework to aid in design and development</a:t>
            </a:r>
          </a:p>
          <a:p>
            <a:r>
              <a:rPr lang="en-US" sz="4800" b="1" dirty="0" smtClean="0">
                <a:latin typeface="Calibri" pitchFamily="34" charset="0"/>
                <a:cs typeface="Calibri" pitchFamily="34" charset="0"/>
              </a:rPr>
              <a:t>2. </a:t>
            </a:r>
            <a:r>
              <a:rPr lang="en-US" sz="4800" b="1" dirty="0">
                <a:latin typeface="Calibri" pitchFamily="34" charset="0"/>
                <a:cs typeface="Calibri" pitchFamily="34" charset="0"/>
              </a:rPr>
              <a:t>Team coordination and cohesion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Dynamic projects require active communication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SOLUTION: External server based solutions for code storage and execution</a:t>
            </a:r>
          </a:p>
          <a:p>
            <a:r>
              <a:rPr lang="en-US" sz="4800" b="1" dirty="0" smtClean="0">
                <a:latin typeface="Calibri" pitchFamily="34" charset="0"/>
                <a:cs typeface="Calibri" pitchFamily="34" charset="0"/>
              </a:rPr>
              <a:t>3. </a:t>
            </a:r>
            <a:r>
              <a:rPr lang="en-US" sz="4800" b="1" dirty="0">
                <a:latin typeface="Calibri" pitchFamily="34" charset="0"/>
                <a:cs typeface="Calibri" pitchFamily="34" charset="0"/>
              </a:rPr>
              <a:t>Learning a new framework and language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We had to learn the language python and the framework Django</a:t>
            </a:r>
          </a:p>
          <a:p>
            <a:pPr marL="941388" indent="-9398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  <a:cs typeface="Calibri" pitchFamily="34" charset="0"/>
              </a:rPr>
              <a:t>SOLUTION: Time and effort.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4953000" y="18511421"/>
            <a:ext cx="15773400" cy="5262979"/>
          </a:xfrm>
          <a:prstGeom prst="rect">
            <a:avLst/>
          </a:prstGeom>
          <a:ln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4800" b="1" dirty="0">
                <a:latin typeface="Calibri" pitchFamily="34" charset="0"/>
              </a:rPr>
              <a:t>Mistakes Made:</a:t>
            </a:r>
          </a:p>
          <a:p>
            <a:pPr defTabSz="9144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</a:rPr>
              <a:t>Did not fully solidify requirements before coding</a:t>
            </a:r>
          </a:p>
          <a:p>
            <a:pPr defTabSz="9144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</a:rPr>
              <a:t>Did not fully learn the potential or quirks of Django before coding</a:t>
            </a:r>
          </a:p>
          <a:p>
            <a:pPr defTabSz="914400"/>
            <a:r>
              <a:rPr lang="en-US" sz="4800" b="1" dirty="0">
                <a:latin typeface="Calibri" pitchFamily="34" charset="0"/>
              </a:rPr>
              <a:t>Suggestions for the Future:</a:t>
            </a:r>
          </a:p>
          <a:p>
            <a:pPr defTabSz="914400">
              <a:buFont typeface="Wingdings" pitchFamily="2" charset="2"/>
              <a:buChar char="Ø"/>
            </a:pPr>
            <a:r>
              <a:rPr lang="en-US" sz="4800" dirty="0">
                <a:latin typeface="Calibri" pitchFamily="34" charset="0"/>
              </a:rPr>
              <a:t>Spend time fully learning the languages and frameworks and their internal systems before using them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259800" y="10515600"/>
            <a:ext cx="14554200" cy="11756886"/>
            <a:chOff x="18516203" y="16611600"/>
            <a:chExt cx="14478397" cy="11832251"/>
          </a:xfrm>
        </p:grpSpPr>
        <p:pic>
          <p:nvPicPr>
            <p:cNvPr id="13327" name="Picture 15" descr="public view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516600" y="16611600"/>
              <a:ext cx="14478000" cy="11091863"/>
            </a:xfrm>
            <a:prstGeom prst="rect">
              <a:avLst/>
            </a:prstGeom>
            <a:noFill/>
          </p:spPr>
        </p:pic>
        <p:sp>
          <p:nvSpPr>
            <p:cNvPr id="13328" name="Text Box 16"/>
            <p:cNvSpPr txBox="1">
              <a:spLocks noChangeArrowheads="1"/>
            </p:cNvSpPr>
            <p:nvPr/>
          </p:nvSpPr>
          <p:spPr bwMode="auto">
            <a:xfrm>
              <a:off x="18516203" y="27731427"/>
              <a:ext cx="14478397" cy="712424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Figure02: 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ORM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Chit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with 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Popup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alendar</a:t>
              </a:r>
              <a:endParaRPr lang="en-US" sz="40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026" name="AutoShape 2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https://blackboard.usna.edu/bbcswebdav/orgs/DEPTCSERV/Midn%20Photos/2011/M11366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AutoShape 9" descr="https://blackboard.usna.edu/bbcswebdav/orgs/DEPTCSERV/Midn%20Photos/2011/M1154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AutoShape 11" descr="https://blackboard.usna.edu/bbcswebdav/orgs/DEPTCSERV/Midn%20Photos/2011/M1154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AutoShape 15" descr="https://blackboard.usna.edu/bbcswebdav/orgs/DEPTCSERV/Midn%20Photos/2011/M11282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2" name="AutoShape 18" descr="https://blackboard.usna.edu/bbcswebdav/orgs/DEPTCSERV/Midn%20Photos/2011/M11280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33400" y="7924800"/>
            <a:ext cx="3962400" cy="20726400"/>
            <a:chOff x="533400" y="5562600"/>
            <a:chExt cx="3962400" cy="20650200"/>
          </a:xfrm>
        </p:grpSpPr>
        <p:sp>
          <p:nvSpPr>
            <p:cNvPr id="41" name="Rounded Rectangle 40"/>
            <p:cNvSpPr/>
            <p:nvPr/>
          </p:nvSpPr>
          <p:spPr>
            <a:xfrm>
              <a:off x="533400" y="5562600"/>
              <a:ext cx="3962400" cy="20650200"/>
            </a:xfrm>
            <a:prstGeom prst="roundRect">
              <a:avLst/>
            </a:prstGeom>
            <a:solidFill>
              <a:srgbClr val="FFFFFF">
                <a:alpha val="3098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990600" y="6096000"/>
              <a:ext cx="3048000" cy="19727108"/>
              <a:chOff x="990600" y="6096000"/>
              <a:chExt cx="3048000" cy="1972710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990600" y="6096000"/>
                <a:ext cx="3048000" cy="4487108"/>
                <a:chOff x="2819400" y="6324600"/>
                <a:chExt cx="3048000" cy="4487108"/>
              </a:xfrm>
            </p:grpSpPr>
            <p:pic>
              <p:nvPicPr>
                <p:cNvPr id="1031" name="Picture 7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819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2819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Laws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990600" y="16256000"/>
                <a:ext cx="3048000" cy="4487108"/>
                <a:chOff x="5867400" y="6324600"/>
                <a:chExt cx="3048000" cy="4487108"/>
              </a:xfrm>
            </p:grpSpPr>
            <p:pic>
              <p:nvPicPr>
                <p:cNvPr id="1036" name="Picture 12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867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5867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Rabe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990600" y="21336000"/>
                <a:ext cx="3048000" cy="4487108"/>
                <a:chOff x="11963400" y="6324600"/>
                <a:chExt cx="3048000" cy="4487108"/>
              </a:xfrm>
            </p:grpSpPr>
            <p:pic>
              <p:nvPicPr>
                <p:cNvPr id="1040" name="Picture 16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1963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3" name="TextBox 32"/>
                <p:cNvSpPr txBox="1"/>
                <p:nvPr/>
              </p:nvSpPr>
              <p:spPr>
                <a:xfrm>
                  <a:off x="11963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Hatley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990600" y="11176000"/>
                <a:ext cx="3048000" cy="4487108"/>
                <a:chOff x="8915400" y="6324600"/>
                <a:chExt cx="3048000" cy="4487108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8915400" y="10134600"/>
                  <a:ext cx="3048000" cy="677108"/>
                </a:xfrm>
                <a:prstGeom prst="rect">
                  <a:avLst/>
                </a:prstGeom>
                <a:solidFill>
                  <a:srgbClr val="000000">
                    <a:alpha val="69804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cap="small" dirty="0" smtClean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midn Harrison</a:t>
                  </a:r>
                  <a:endParaRPr lang="en-US" sz="3800" cap="small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pic>
              <p:nvPicPr>
                <p:cNvPr id="1043" name="Picture 19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8915400" y="6324600"/>
                  <a:ext cx="3047620" cy="3809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</p:grpSp>
      <p:grpSp>
        <p:nvGrpSpPr>
          <p:cNvPr id="45" name="Group 44"/>
          <p:cNvGrpSpPr/>
          <p:nvPr/>
        </p:nvGrpSpPr>
        <p:grpSpPr>
          <a:xfrm>
            <a:off x="21259800" y="22402800"/>
            <a:ext cx="14630400" cy="6096000"/>
            <a:chOff x="21488400" y="22631400"/>
            <a:chExt cx="14630400" cy="6096000"/>
          </a:xfrm>
        </p:grpSpPr>
        <p:sp>
          <p:nvSpPr>
            <p:cNvPr id="44" name="TextBox 9"/>
            <p:cNvSpPr txBox="1">
              <a:spLocks noChangeArrowheads="1"/>
            </p:cNvSpPr>
            <p:nvPr/>
          </p:nvSpPr>
          <p:spPr bwMode="auto">
            <a:xfrm>
              <a:off x="21488400" y="27813000"/>
              <a:ext cx="14630400" cy="914400"/>
            </a:xfrm>
            <a:prstGeom prst="rect">
              <a:avLst/>
            </a:prstGeom>
            <a:solidFill>
              <a:schemeClr val="accent1">
                <a:lumMod val="75000"/>
                <a:alpha val="7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376202" tIns="188101" rIns="376202" bIns="188101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Figure01: Dynamic </a:t>
              </a:r>
              <a:r>
                <a:rPr lang="en-US" sz="4000" dirty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N</a:t>
              </a:r>
              <a:r>
                <a:rPr lang="en-US" sz="4000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avigation Bar</a:t>
              </a:r>
              <a:endParaRPr lang="en-US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 l="11250" t="55789" r="18161" b="2105"/>
            <a:stretch>
              <a:fillRect/>
            </a:stretch>
          </p:blipFill>
          <p:spPr bwMode="auto">
            <a:xfrm>
              <a:off x="21488400" y="22631400"/>
              <a:ext cx="14630400" cy="518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226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Company Management System</vt:lpstr>
    </vt:vector>
  </TitlesOfParts>
  <Company>US Naval Academy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Scheduler</dc:title>
  <dc:creator>m105664</dc:creator>
  <cp:lastModifiedBy>Midshipmen</cp:lastModifiedBy>
  <cp:revision>86</cp:revision>
  <dcterms:created xsi:type="dcterms:W3CDTF">2009-11-24T14:51:22Z</dcterms:created>
  <dcterms:modified xsi:type="dcterms:W3CDTF">2011-04-25T17:40:03Z</dcterms:modified>
</cp:coreProperties>
</file>